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31"/>
  </p:normalViewPr>
  <p:slideViewPr>
    <p:cSldViewPr snapToGrid="0" snapToObjects="1">
      <p:cViewPr varScale="1">
        <p:scale>
          <a:sx n="142" d="100"/>
          <a:sy n="142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D71F3-5864-2C46-91A7-2F10267BAFA0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FCE03-5972-C349-8BA5-3B1A3779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FCE03-5972-C349-8BA5-3B1A3779AB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8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0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2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0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2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4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9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5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5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1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9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ei.cmu.edu/sei_blog/2018/12/threat-modeling-12-available-methods.html" TargetMode="External"/><Relationship Id="rId2" Type="http://schemas.openxmlformats.org/officeDocument/2006/relationships/hyperlink" Target="https://owasp.org/www-community/Application_Threat_Model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learning/learning-threat-modeling-for-security-professionals?isLearningSubscriber=true&amp;trk=feed-share_course_title_learning&amp;lipi=urn%3Ali%3Apage%3Ad_flagship3_detail_base%3B22cj9k3tQIm%2FErXm46pxLA%3D%3D&amp;licu=urn%3Ali%3Acontrol%3Ad_flagship3_detail_base-viewCourse&amp;lici=fCI2HjzHQzmFRR64K9gkWA%3D%3D" TargetMode="External"/><Relationship Id="rId4" Type="http://schemas.openxmlformats.org/officeDocument/2006/relationships/hyperlink" Target="https://adam.shostack.org/blog/category/threat-model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DFC32-75DC-1A41-84B0-542F68CF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Sacramento OWASP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660AB-E7B1-CC44-B224-B727C06CB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March 2020</a:t>
            </a:r>
          </a:p>
          <a:p>
            <a:pPr algn="l"/>
            <a:r>
              <a:rPr lang="en-US" sz="2000" dirty="0"/>
              <a:t>Joubin Jabbari</a:t>
            </a:r>
          </a:p>
        </p:txBody>
      </p:sp>
    </p:spTree>
    <p:extLst>
      <p:ext uri="{BB962C8B-B14F-4D97-AF65-F5344CB8AC3E}">
        <p14:creationId xmlns:p14="http://schemas.microsoft.com/office/powerpoint/2010/main" val="1030409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8573-2917-074D-9661-E1E18353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5E321-1D33-1E40-ABCC-212E6D47E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</a:t>
            </a:r>
            <a:r>
              <a:rPr lang="en-US" sz="2000" dirty="0">
                <a:solidFill>
                  <a:srgbClr val="FFFFFF"/>
                </a:solidFill>
              </a:rPr>
              <a:t>isual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gile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>
                <a:solidFill>
                  <a:srgbClr val="FFFFFF"/>
                </a:solidFill>
              </a:rPr>
              <a:t>imple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FFFF"/>
                </a:solidFill>
              </a:rPr>
              <a:t>hreat Modeling</a:t>
            </a:r>
          </a:p>
        </p:txBody>
      </p:sp>
    </p:spTree>
    <p:extLst>
      <p:ext uri="{BB962C8B-B14F-4D97-AF65-F5344CB8AC3E}">
        <p14:creationId xmlns:p14="http://schemas.microsoft.com/office/powerpoint/2010/main" val="50299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5569-8E4A-9045-B78F-26FCBC83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766" y="642989"/>
            <a:ext cx="2673545" cy="5242246"/>
          </a:xfrm>
          <a:prstGeom prst="rect">
            <a:avLst/>
          </a:prstGeom>
        </p:spPr>
      </p:pic>
      <p:sp>
        <p:nvSpPr>
          <p:cNvPr id="54" name="Freeform 3">
            <a:extLst>
              <a:ext uri="{FF2B5EF4-FFF2-40B4-BE49-F238E27FC236}">
                <a16:creationId xmlns:a16="http://schemas.microsoft.com/office/drawing/2014/main" id="{97FCB4AC-74E0-4CC3-95D6-E6158D6EC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4">
            <a:extLst>
              <a:ext uri="{FF2B5EF4-FFF2-40B4-BE49-F238E27FC236}">
                <a16:creationId xmlns:a16="http://schemas.microsoft.com/office/drawing/2014/main" id="{5C4527E1-0008-421A-B31C-AEA4C2A6A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301B1-292E-9845-A338-0F27A4C6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3E4996C-2AA2-9040-B7DF-C2B46DDB19B9}"/>
              </a:ext>
            </a:extLst>
          </p:cNvPr>
          <p:cNvSpPr txBox="1">
            <a:spLocks/>
          </p:cNvSpPr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Try it!</a:t>
            </a:r>
          </a:p>
        </p:txBody>
      </p:sp>
    </p:spTree>
    <p:extLst>
      <p:ext uri="{BB962C8B-B14F-4D97-AF65-F5344CB8AC3E}">
        <p14:creationId xmlns:p14="http://schemas.microsoft.com/office/powerpoint/2010/main" val="188409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5569-8E4A-9045-B78F-26FCBC83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18" y="338328"/>
            <a:ext cx="4633010" cy="908433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19A0F5-4622-B24A-8F47-C6DA8BE9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Try it!</a:t>
            </a:r>
          </a:p>
        </p:txBody>
      </p:sp>
    </p:spTree>
    <p:extLst>
      <p:ext uri="{BB962C8B-B14F-4D97-AF65-F5344CB8AC3E}">
        <p14:creationId xmlns:p14="http://schemas.microsoft.com/office/powerpoint/2010/main" val="190301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8FE248-75BB-A14C-9436-9374C6C2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A458-3A68-EC48-80A6-0CBBF0EF2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Spoofing</a:t>
            </a:r>
          </a:p>
          <a:p>
            <a:r>
              <a:rPr lang="en-US" sz="2000" dirty="0"/>
              <a:t>Tampering with Data</a:t>
            </a:r>
          </a:p>
          <a:p>
            <a:r>
              <a:rPr lang="en-US" sz="2000" dirty="0"/>
              <a:t>Repudiation</a:t>
            </a:r>
          </a:p>
          <a:p>
            <a:r>
              <a:rPr lang="en-US" sz="2000" dirty="0"/>
              <a:t>Information Disclosure</a:t>
            </a:r>
          </a:p>
          <a:p>
            <a:r>
              <a:rPr lang="en-US" sz="2000" dirty="0"/>
              <a:t>Denial of Service</a:t>
            </a:r>
          </a:p>
          <a:p>
            <a:r>
              <a:rPr lang="en-US" sz="2000" dirty="0"/>
              <a:t>Elevation of Privilege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5569-8E4A-9045-B78F-26FCBC83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448253"/>
            <a:ext cx="4452504" cy="87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7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3F7F9-8E22-194A-B072-B99B6356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DB66-FB42-194B-9BBF-8CDE2C35E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OWASP: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Application Threat Modeling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CMU: 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Threat Modeling Resources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  <a:hlinkClick r:id="rId4"/>
              </a:rPr>
              <a:t>Adam Shostack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r>
              <a:rPr lang="en-US" sz="2000" dirty="0">
                <a:solidFill>
                  <a:srgbClr val="FFFFFF"/>
                </a:solidFill>
                <a:hlinkClick r:id="rId5"/>
              </a:rPr>
              <a:t>Threat Modeling Training </a:t>
            </a:r>
            <a:r>
              <a:rPr lang="en-US" sz="2000" dirty="0">
                <a:solidFill>
                  <a:srgbClr val="FFFFFF"/>
                </a:solidFill>
              </a:rPr>
              <a:t>on LinkedIn</a:t>
            </a:r>
          </a:p>
        </p:txBody>
      </p:sp>
    </p:spTree>
    <p:extLst>
      <p:ext uri="{BB962C8B-B14F-4D97-AF65-F5344CB8AC3E}">
        <p14:creationId xmlns:p14="http://schemas.microsoft.com/office/powerpoint/2010/main" val="264262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4CC17-CD15-C240-B0E7-4EE48E66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8CE27-C83D-5147-8C5A-55A3E0D17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 to make sure everyone can join</a:t>
            </a:r>
          </a:p>
          <a:p>
            <a:r>
              <a:rPr lang="en-US" sz="20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 Questions and Comments</a:t>
            </a:r>
          </a:p>
          <a:p>
            <a:r>
              <a:rPr lang="en-US" sz="20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 to Threat Modeling</a:t>
            </a:r>
          </a:p>
          <a:p>
            <a:r>
              <a:rPr lang="en-US" sz="20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Resources</a:t>
            </a:r>
          </a:p>
          <a:p>
            <a:endParaRPr lang="en-US" sz="200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8631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3CCBC-25AF-8347-94CE-5BB8D502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Threat Modeling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616E73-3B7D-0544-B136-B723ECA1A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96" b="1294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E5FC2-BB5A-8B45-8199-190DC3CE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Threat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7BD80-6D9C-D742-95EE-EB0202235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systematic approach to identifying issues in the software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Can be done as an activity or an engagement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87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F6E23-E550-B642-8D45-3E3C51A4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EBD8-19F0-4641-8657-C47137E56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No Threat Model is ever complete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No Threat Model is ever 100% accurate</a:t>
            </a:r>
          </a:p>
        </p:txBody>
      </p:sp>
      <p:pic>
        <p:nvPicPr>
          <p:cNvPr id="6" name="Graphic 5" descr="Target">
            <a:extLst>
              <a:ext uri="{FF2B5EF4-FFF2-40B4-BE49-F238E27FC236}">
                <a16:creationId xmlns:a16="http://schemas.microsoft.com/office/drawing/2014/main" id="{136C2F0A-3089-F942-B9E6-7621178BB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9430" y="3418184"/>
            <a:ext cx="514812" cy="514812"/>
          </a:xfrm>
          <a:prstGeom prst="rect">
            <a:avLst/>
          </a:prstGeom>
        </p:spPr>
      </p:pic>
      <p:pic>
        <p:nvPicPr>
          <p:cNvPr id="9" name="Graphic 8" descr="Irritant">
            <a:extLst>
              <a:ext uri="{FF2B5EF4-FFF2-40B4-BE49-F238E27FC236}">
                <a16:creationId xmlns:a16="http://schemas.microsoft.com/office/drawing/2014/main" id="{E7E38AAF-4886-4747-B953-133DFEF17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9431" y="2592524"/>
            <a:ext cx="514811" cy="5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8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AEE71E-4B3D-2346-B26B-17E14062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3CB3-659D-7C4B-A685-D147E2065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758" y="1027906"/>
            <a:ext cx="5997479" cy="5072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Threat Agent:</a:t>
            </a:r>
          </a:p>
          <a:p>
            <a:r>
              <a:rPr lang="en-US" sz="2400" dirty="0"/>
              <a:t>Threat Surface: </a:t>
            </a:r>
          </a:p>
          <a:p>
            <a:r>
              <a:rPr lang="en-US" sz="2400" dirty="0"/>
              <a:t>Attack Goal: </a:t>
            </a:r>
          </a:p>
          <a:p>
            <a:r>
              <a:rPr lang="en-US" sz="2400" dirty="0"/>
              <a:t>Attack: </a:t>
            </a:r>
          </a:p>
          <a:p>
            <a:r>
              <a:rPr lang="en-US" sz="2400" dirty="0"/>
              <a:t>Mitigation: </a:t>
            </a:r>
          </a:p>
          <a:p>
            <a:pPr lvl="1"/>
            <a:endParaRPr lang="en-US" dirty="0"/>
          </a:p>
          <a:p>
            <a:endParaRPr lang="en-US" sz="2400" dirty="0"/>
          </a:p>
          <a:p>
            <a:r>
              <a:rPr lang="en-US" sz="2400" dirty="0"/>
              <a:t>Recommendations: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C6BD2F-429C-A043-814E-2879995F2831}"/>
              </a:ext>
            </a:extLst>
          </p:cNvPr>
          <p:cNvSpPr txBox="1">
            <a:spLocks/>
          </p:cNvSpPr>
          <p:nvPr/>
        </p:nvSpPr>
        <p:spPr>
          <a:xfrm>
            <a:off x="593821" y="2813315"/>
            <a:ext cx="509693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 have a car</a:t>
            </a:r>
          </a:p>
          <a:p>
            <a:r>
              <a:rPr lang="en-US" sz="2000" dirty="0"/>
              <a:t>Car door doesn’t lock</a:t>
            </a:r>
          </a:p>
          <a:p>
            <a:r>
              <a:rPr lang="en-US" sz="2000" dirty="0"/>
              <a:t>You park on the street</a:t>
            </a:r>
          </a:p>
          <a:p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7A1803-62CC-6744-BA3E-8B540211BA4D}"/>
              </a:ext>
            </a:extLst>
          </p:cNvPr>
          <p:cNvSpPr txBox="1">
            <a:spLocks/>
          </p:cNvSpPr>
          <p:nvPr/>
        </p:nvSpPr>
        <p:spPr>
          <a:xfrm>
            <a:off x="7423338" y="1027906"/>
            <a:ext cx="5997479" cy="5072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Randoms on the street</a:t>
            </a:r>
          </a:p>
          <a:p>
            <a:pPr marL="0" indent="0">
              <a:buNone/>
            </a:pPr>
            <a:r>
              <a:rPr lang="en-US" sz="2400" dirty="0"/>
              <a:t>Door that doesn’t lock</a:t>
            </a:r>
          </a:p>
          <a:p>
            <a:pPr marL="0" indent="0">
              <a:buNone/>
            </a:pPr>
            <a:r>
              <a:rPr lang="en-US" sz="2400" dirty="0"/>
              <a:t>Steal the content of the car or the car</a:t>
            </a:r>
          </a:p>
          <a:p>
            <a:pPr marL="0" indent="0">
              <a:buNone/>
            </a:pPr>
            <a:r>
              <a:rPr lang="en-US" sz="2400" dirty="0"/>
              <a:t>Open the broken door / hot wire the car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Car requires a chip on the key</a:t>
            </a:r>
          </a:p>
          <a:p>
            <a:pPr marL="457200" lvl="1" indent="0">
              <a:buNone/>
            </a:pPr>
            <a:r>
              <a:rPr lang="en-US" dirty="0"/>
              <a:t>I live in a safe neighborhood</a:t>
            </a:r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Fix the lock (is the car worth it)</a:t>
            </a:r>
          </a:p>
          <a:p>
            <a:pPr marL="457200" lvl="1" indent="0">
              <a:buNone/>
            </a:pPr>
            <a:r>
              <a:rPr lang="en-US" dirty="0"/>
              <a:t>Can you park it in a garage </a:t>
            </a:r>
          </a:p>
          <a:p>
            <a:pPr marL="457200" lvl="1" indent="0">
              <a:buNone/>
            </a:pPr>
            <a:r>
              <a:rPr lang="en-US" dirty="0"/>
              <a:t>Put a steering Wheel Lock</a:t>
            </a:r>
          </a:p>
        </p:txBody>
      </p:sp>
    </p:spTree>
    <p:extLst>
      <p:ext uri="{BB962C8B-B14F-4D97-AF65-F5344CB8AC3E}">
        <p14:creationId xmlns:p14="http://schemas.microsoft.com/office/powerpoint/2010/main" val="3342637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D5747-35F9-9149-A761-167F2B00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Threat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EEFC-B136-B148-B578-6F05006BF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Attacker Centric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Architecture/System Centric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Asset Centric</a:t>
            </a:r>
          </a:p>
        </p:txBody>
      </p:sp>
    </p:spTree>
    <p:extLst>
      <p:ext uri="{BB962C8B-B14F-4D97-AF65-F5344CB8AC3E}">
        <p14:creationId xmlns:p14="http://schemas.microsoft.com/office/powerpoint/2010/main" val="364734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663EB-B5DD-6648-AF84-BE8B9ED8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Threat Modeling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6BC26A-7EDC-5246-A500-CDE6EF9F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STRIDE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PASTA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LINDDUN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CVSS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Attack Tree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Persona non Grata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Security Cards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hTMM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Quantitative TMM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Strike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VAST Modeling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OCTAVE</a:t>
            </a:r>
          </a:p>
        </p:txBody>
      </p:sp>
    </p:spTree>
    <p:extLst>
      <p:ext uri="{BB962C8B-B14F-4D97-AF65-F5344CB8AC3E}">
        <p14:creationId xmlns:p14="http://schemas.microsoft.com/office/powerpoint/2010/main" val="264407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E6BA2-7F03-DC4C-B50E-BBC4E6A6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F192-B31F-5745-86CB-0112DC95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US" sz="2000" dirty="0">
                <a:solidFill>
                  <a:srgbClr val="FFFFFF"/>
                </a:solidFill>
              </a:rPr>
              <a:t>poofing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rgbClr val="FFFFFF"/>
                </a:solidFill>
              </a:rPr>
              <a:t>ampering with Data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FFFF"/>
                </a:solidFill>
              </a:rPr>
              <a:t>epudiation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nformation Disclosure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</a:t>
            </a:r>
            <a:r>
              <a:rPr lang="en-US" sz="2000" dirty="0">
                <a:solidFill>
                  <a:srgbClr val="FFFFFF"/>
                </a:solidFill>
              </a:rPr>
              <a:t>enial of Service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FFFFFF"/>
                </a:solidFill>
              </a:rPr>
              <a:t>levation of Privilege</a:t>
            </a:r>
          </a:p>
        </p:txBody>
      </p:sp>
    </p:spTree>
    <p:extLst>
      <p:ext uri="{BB962C8B-B14F-4D97-AF65-F5344CB8AC3E}">
        <p14:creationId xmlns:p14="http://schemas.microsoft.com/office/powerpoint/2010/main" val="167223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Macintosh PowerPoint</Application>
  <PresentationFormat>Widescreen</PresentationFormat>
  <Paragraphs>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Sacramento OWASP Meetup</vt:lpstr>
      <vt:lpstr>Agenda</vt:lpstr>
      <vt:lpstr>Threat Modeling</vt:lpstr>
      <vt:lpstr>What is Threat Modeling</vt:lpstr>
      <vt:lpstr>Keep in mind</vt:lpstr>
      <vt:lpstr>Practice</vt:lpstr>
      <vt:lpstr>Threat Modeling Approaches</vt:lpstr>
      <vt:lpstr>Threat Modeling Methods</vt:lpstr>
      <vt:lpstr>STRIDE</vt:lpstr>
      <vt:lpstr>VAST</vt:lpstr>
      <vt:lpstr>PowerPoint Presentation</vt:lpstr>
      <vt:lpstr>Try it!</vt:lpstr>
      <vt:lpstr>Try it!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Sacramento OWASP Meetup</dc:title>
  <dc:creator>Joubin Jabbari</dc:creator>
  <cp:lastModifiedBy>Joubin Jabbari</cp:lastModifiedBy>
  <cp:revision>2</cp:revision>
  <dcterms:created xsi:type="dcterms:W3CDTF">2020-03-21T21:04:20Z</dcterms:created>
  <dcterms:modified xsi:type="dcterms:W3CDTF">2020-03-21T21:04:31Z</dcterms:modified>
</cp:coreProperties>
</file>